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Inter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Inter-bold.fntdata"/><Relationship Id="rId16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Inter-boldItalic.fntdata"/><Relationship Id="rId6" Type="http://schemas.openxmlformats.org/officeDocument/2006/relationships/slide" Target="slides/slide1.xml"/><Relationship Id="rId18" Type="http://schemas.openxmlformats.org/officeDocument/2006/relationships/font" Target="fonts/Int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20964d3d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20964d3d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b20964d3d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b20964d3d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b20964d3d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b20964d3d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b20964d3d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b20964d3d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20964d3d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20964d3d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20964d3d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20964d3d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20964d3d1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b20964d3d1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20964d3d1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20964d3d1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b20964d3d1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b20964d3d1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b20964d3d1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b20964d3d1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0" Type="http://schemas.openxmlformats.org/officeDocument/2006/relationships/image" Target="../media/image1.png"/><Relationship Id="rId9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625" y="0"/>
            <a:ext cx="342899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247000" y="1060950"/>
            <a:ext cx="5317500" cy="15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14"/>
              <a:buFont typeface="Inter"/>
              <a:buNone/>
            </a:pPr>
            <a:r>
              <a:rPr b="1" i="0" lang="ru" sz="3313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Dolphin Echolocation</a:t>
            </a:r>
            <a:endParaRPr b="0" i="0" sz="3313" u="none" cap="none" strike="noStrike"/>
          </a:p>
        </p:txBody>
      </p:sp>
      <p:sp>
        <p:nvSpPr>
          <p:cNvPr id="56" name="Google Shape;56;p13"/>
          <p:cNvSpPr/>
          <p:nvPr/>
        </p:nvSpPr>
        <p:spPr>
          <a:xfrm>
            <a:off x="247000" y="1979250"/>
            <a:ext cx="54681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3"/>
              <a:buFont typeface="Inter"/>
              <a:buNone/>
            </a:pPr>
            <a:r>
              <a:rPr b="0" i="0" lang="ru" sz="130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Unveiling a powerful, nature-inspired approach to complex optimization problems, drawing insights from the ocean's most sophisticated hunters.</a:t>
            </a:r>
            <a:endParaRPr b="0" i="0" sz="1303" u="none" cap="none" strike="noStrike"/>
          </a:p>
        </p:txBody>
      </p:sp>
      <p:sp>
        <p:nvSpPr>
          <p:cNvPr id="57" name="Google Shape;57;p13"/>
          <p:cNvSpPr/>
          <p:nvPr/>
        </p:nvSpPr>
        <p:spPr>
          <a:xfrm>
            <a:off x="300014" y="3271954"/>
            <a:ext cx="5626800" cy="8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03"/>
              <a:buFont typeface="Inter"/>
              <a:buNone/>
            </a:pPr>
            <a:r>
              <a:rPr lang="ru" sz="1303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Ifraimova Maiia (БПИ228)</a:t>
            </a:r>
            <a:endParaRPr b="0" i="0" sz="1303" u="none" cap="none" strike="noStrik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2"/>
          <p:cNvSpPr/>
          <p:nvPr/>
        </p:nvSpPr>
        <p:spPr>
          <a:xfrm>
            <a:off x="110272" y="378398"/>
            <a:ext cx="47466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9"/>
              <a:buFont typeface="Inter"/>
              <a:buNone/>
            </a:pPr>
            <a:r>
              <a:rPr b="1" i="0" lang="ru" sz="2458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Final Takeaway &amp; Future Vision</a:t>
            </a:r>
            <a:endParaRPr b="0" i="0" sz="2458" u="none" cap="none" strike="noStrike"/>
          </a:p>
        </p:txBody>
      </p:sp>
      <p:sp>
        <p:nvSpPr>
          <p:cNvPr id="219" name="Google Shape;219;p22"/>
          <p:cNvSpPr/>
          <p:nvPr/>
        </p:nvSpPr>
        <p:spPr>
          <a:xfrm>
            <a:off x="764890" y="1085300"/>
            <a:ext cx="20457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24"/>
              <a:buFont typeface="Inter"/>
              <a:buNone/>
            </a:pPr>
            <a:r>
              <a:rPr b="1" i="0" lang="ru" sz="152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Novel Meta-Heuristic</a:t>
            </a:r>
            <a:endParaRPr b="0" i="0" sz="1523" u="none" cap="none" strike="noStrike"/>
          </a:p>
        </p:txBody>
      </p:sp>
      <p:sp>
        <p:nvSpPr>
          <p:cNvPr id="220" name="Google Shape;220;p22"/>
          <p:cNvSpPr/>
          <p:nvPr/>
        </p:nvSpPr>
        <p:spPr>
          <a:xfrm>
            <a:off x="110272" y="1424979"/>
            <a:ext cx="2700300" cy="15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12"/>
              <a:buFont typeface="Inter"/>
              <a:buNone/>
            </a:pPr>
            <a:r>
              <a:rPr b="0" i="0" lang="ru" sz="121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Dolphin Echolocation (DE) is a novel, nature-inspired meta-heuristic that translates the efficient hunting strategy of dolphins into a powerful global optimization algorithm.</a:t>
            </a:r>
            <a:endParaRPr b="0" i="0" sz="1212" u="none" cap="none" strike="noStrike"/>
          </a:p>
        </p:txBody>
      </p:sp>
      <p:pic>
        <p:nvPicPr>
          <p:cNvPr descr="preencoded.png" id="221" name="Google Shape;22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6241" y="1344327"/>
            <a:ext cx="3161845" cy="3161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2" name="Google Shape;22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27083" y="2025088"/>
            <a:ext cx="235029" cy="235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2"/>
          <p:cNvSpPr/>
          <p:nvPr/>
        </p:nvSpPr>
        <p:spPr>
          <a:xfrm>
            <a:off x="6443691" y="1210979"/>
            <a:ext cx="19638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24"/>
              <a:buFont typeface="Inter"/>
              <a:buNone/>
            </a:pPr>
            <a:r>
              <a:rPr b="1" i="0" lang="ru" sz="152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Powerful &amp; Practical</a:t>
            </a:r>
            <a:endParaRPr b="0" i="0" sz="1523" u="none" cap="none" strike="noStrike"/>
          </a:p>
        </p:txBody>
      </p:sp>
      <p:sp>
        <p:nvSpPr>
          <p:cNvPr id="224" name="Google Shape;224;p22"/>
          <p:cNvSpPr/>
          <p:nvPr/>
        </p:nvSpPr>
        <p:spPr>
          <a:xfrm>
            <a:off x="6443691" y="1550658"/>
            <a:ext cx="27003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12"/>
              <a:buFont typeface="Inter"/>
              <a:buNone/>
            </a:pPr>
            <a:r>
              <a:rPr b="0" i="0" lang="ru" sz="121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Its user-controlled convergence factor and probabilistic "sonar map" make it both remarkably powerful and highly practical for diverse applications.</a:t>
            </a:r>
            <a:endParaRPr b="0" i="0" sz="1212" u="none" cap="none" strike="noStrike"/>
          </a:p>
        </p:txBody>
      </p:sp>
      <p:pic>
        <p:nvPicPr>
          <p:cNvPr descr="preencoded.png" id="225" name="Google Shape;225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6241" y="1344327"/>
            <a:ext cx="3161845" cy="3161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26" name="Google Shape;226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92130" y="2025088"/>
            <a:ext cx="235029" cy="235029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2"/>
          <p:cNvSpPr/>
          <p:nvPr/>
        </p:nvSpPr>
        <p:spPr>
          <a:xfrm>
            <a:off x="6443691" y="3168732"/>
            <a:ext cx="19638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24"/>
              <a:buFont typeface="Inter"/>
              <a:buNone/>
            </a:pPr>
            <a:r>
              <a:rPr b="1" i="0" lang="ru" sz="152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Broader Impact</a:t>
            </a:r>
            <a:endParaRPr b="0" i="0" sz="1523" u="none" cap="none" strike="noStrike"/>
          </a:p>
        </p:txBody>
      </p:sp>
      <p:sp>
        <p:nvSpPr>
          <p:cNvPr id="228" name="Google Shape;228;p22"/>
          <p:cNvSpPr/>
          <p:nvPr/>
        </p:nvSpPr>
        <p:spPr>
          <a:xfrm>
            <a:off x="6443691" y="3508412"/>
            <a:ext cx="27003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12"/>
              <a:buFont typeface="Inter"/>
              <a:buNone/>
            </a:pPr>
            <a:r>
              <a:rPr b="0" i="0" lang="ru" sz="121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Beyond structural engineering, DE is applicable to any field with complex optimization problems, such as logistics, scheduling, machine learning, and financial modeling.</a:t>
            </a:r>
            <a:endParaRPr b="0" i="0" sz="1212" u="none" cap="none" strike="noStrike"/>
          </a:p>
        </p:txBody>
      </p:sp>
      <p:pic>
        <p:nvPicPr>
          <p:cNvPr descr="preencoded.png" id="229" name="Google Shape;229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6241" y="1344327"/>
            <a:ext cx="3161845" cy="3161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0" name="Google Shape;230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292130" y="3590136"/>
            <a:ext cx="235029" cy="23502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2"/>
          <p:cNvSpPr/>
          <p:nvPr/>
        </p:nvSpPr>
        <p:spPr>
          <a:xfrm>
            <a:off x="401048" y="3168732"/>
            <a:ext cx="2409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24"/>
              <a:buFont typeface="Inter"/>
              <a:buNone/>
            </a:pPr>
            <a:r>
              <a:rPr b="1" i="0" lang="ru" sz="152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Future of Biomimicry</a:t>
            </a:r>
            <a:endParaRPr b="0" i="0" sz="1523" u="none" cap="none" strike="noStrike"/>
          </a:p>
        </p:txBody>
      </p:sp>
      <p:sp>
        <p:nvSpPr>
          <p:cNvPr id="232" name="Google Shape;232;p22"/>
          <p:cNvSpPr/>
          <p:nvPr/>
        </p:nvSpPr>
        <p:spPr>
          <a:xfrm>
            <a:off x="110272" y="3508412"/>
            <a:ext cx="27003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12"/>
              <a:buFont typeface="Inter"/>
              <a:buNone/>
            </a:pPr>
            <a:r>
              <a:rPr b="0" i="0" lang="ru" sz="1212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 exemplifies the immense potential of biomimicry to develop advanced, robust, and intuitive computational tools for the challenges of tomorrow.</a:t>
            </a:r>
            <a:endParaRPr b="0" i="0" sz="1212" u="none" cap="none" strike="noStrike"/>
          </a:p>
        </p:txBody>
      </p:sp>
      <p:pic>
        <p:nvPicPr>
          <p:cNvPr descr="preencoded.png" id="233" name="Google Shape;233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6241" y="1344327"/>
            <a:ext cx="3161845" cy="3161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234" name="Google Shape;234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3727083" y="3590136"/>
            <a:ext cx="235029" cy="235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-649125"/>
            <a:ext cx="7799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2613" u="none" cap="none" strike="noStrike"/>
          </a:p>
        </p:txBody>
      </p:sp>
      <p:pic>
        <p:nvPicPr>
          <p:cNvPr descr="preencoded.png" id="63" name="Google Shape;6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7350" y="1132528"/>
            <a:ext cx="3524947" cy="352494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08975" y="278300"/>
            <a:ext cx="6085500" cy="9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025" lIns="60025" spcFirstLastPara="1" rIns="60025" wrap="square" tIns="60025">
            <a:spAutoFit/>
          </a:bodyPr>
          <a:lstStyle/>
          <a:p>
            <a:pPr indent="0" lvl="0" marL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3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Problem with Current Methods</a:t>
            </a:r>
            <a:endParaRPr b="1" sz="233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3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151144" y="1208020"/>
            <a:ext cx="4899600" cy="3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0025" lIns="60025" spcFirstLastPara="1" rIns="60025" wrap="square" tIns="600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576"/>
              </a:spcBef>
              <a:spcAft>
                <a:spcPts val="0"/>
              </a:spcAft>
              <a:buNone/>
            </a:pPr>
            <a:r>
              <a:rPr b="1" lang="ru" sz="11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Challenge in Meta-Heuristics</a:t>
            </a:r>
            <a:endParaRPr b="1" sz="111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0973" lvl="0" marL="300189" rtl="0" algn="l">
              <a:lnSpc>
                <a:spcPct val="115000"/>
              </a:lnSpc>
              <a:spcBef>
                <a:spcPts val="788"/>
              </a:spcBef>
              <a:spcAft>
                <a:spcPts val="0"/>
              </a:spcAft>
              <a:buClr>
                <a:srgbClr val="000000"/>
              </a:buClr>
              <a:buSzPts val="1116"/>
              <a:buFont typeface="Inter"/>
              <a:buChar char="●"/>
            </a:pPr>
            <a:r>
              <a:rPr lang="ru" sz="11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Algorithms like GA, PSO, ACO are powerful but have a major drawback: complex parameter tuning.</a:t>
            </a:r>
            <a:endParaRPr sz="111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0973" lvl="0" marL="30018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6"/>
              <a:buFont typeface="Inter"/>
              <a:buChar char="●"/>
            </a:pPr>
            <a:r>
              <a:rPr lang="ru" sz="11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Engineers spend significant time adjusting these parameters for each problem.</a:t>
            </a:r>
            <a:endParaRPr sz="111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0973" lvl="0" marL="30018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6"/>
              <a:buFont typeface="Inter"/>
              <a:buChar char="●"/>
            </a:pPr>
            <a:r>
              <a:rPr lang="ru" sz="11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We need an algorithm that is effective, efficient, and easy to control.</a:t>
            </a:r>
            <a:endParaRPr sz="111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50000"/>
              </a:lnSpc>
              <a:spcBef>
                <a:spcPts val="1576"/>
              </a:spcBef>
              <a:spcAft>
                <a:spcPts val="0"/>
              </a:spcAft>
              <a:buNone/>
            </a:pPr>
            <a:r>
              <a:rPr b="1" lang="ru" sz="11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Inspiration from Nature</a:t>
            </a:r>
            <a:endParaRPr b="1" sz="111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0973" lvl="0" marL="300189" rtl="0" algn="l">
              <a:lnSpc>
                <a:spcPct val="115000"/>
              </a:lnSpc>
              <a:spcBef>
                <a:spcPts val="788"/>
              </a:spcBef>
              <a:spcAft>
                <a:spcPts val="0"/>
              </a:spcAft>
              <a:buClr>
                <a:srgbClr val="000000"/>
              </a:buClr>
              <a:buSzPts val="1116"/>
              <a:buFont typeface="Inter"/>
              <a:buChar char="●"/>
            </a:pPr>
            <a:r>
              <a:rPr lang="ru" sz="11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Dolphins are highly intelligent animals.</a:t>
            </a:r>
            <a:endParaRPr sz="111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0973" lvl="0" marL="30018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6"/>
              <a:buFont typeface="Inter"/>
              <a:buChar char="●"/>
            </a:pPr>
            <a:r>
              <a:rPr lang="ru" sz="11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They use echolocation (biological sonar) to navigate and hunt.</a:t>
            </a:r>
            <a:endParaRPr sz="111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20973" lvl="0" marL="30018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16"/>
              <a:buFont typeface="Inter"/>
              <a:buChar char="●"/>
            </a:pPr>
            <a:r>
              <a:rPr lang="ru" sz="11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Strategy: Emit clicks → listen for echoes → locate and track prey.</a:t>
            </a:r>
            <a:endParaRPr sz="111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15000"/>
              </a:lnSpc>
              <a:spcBef>
                <a:spcPts val="788"/>
              </a:spcBef>
              <a:spcAft>
                <a:spcPts val="788"/>
              </a:spcAft>
              <a:buNone/>
            </a:pPr>
            <a:r>
              <a:rPr lang="ru" sz="111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Core Idea: Mimic this efficient, adaptive search strategy to create a new optimization algorithm.</a:t>
            </a:r>
            <a:endParaRPr sz="1116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134225" y="169225"/>
            <a:ext cx="743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82"/>
              <a:buFont typeface="Inter"/>
              <a:buNone/>
            </a:pPr>
            <a:r>
              <a:t/>
            </a:r>
            <a:endParaRPr b="0" i="0" sz="1810" u="none" cap="none" strike="noStrike"/>
          </a:p>
        </p:txBody>
      </p:sp>
      <p:sp>
        <p:nvSpPr>
          <p:cNvPr id="71" name="Google Shape;71;p15"/>
          <p:cNvSpPr/>
          <p:nvPr/>
        </p:nvSpPr>
        <p:spPr>
          <a:xfrm>
            <a:off x="241670" y="1893698"/>
            <a:ext cx="52098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242"/>
              <a:buFont typeface="Inter"/>
              <a:buNone/>
            </a:pPr>
            <a:r>
              <a:t/>
            </a:r>
            <a:endParaRPr b="0" i="0" sz="1241" u="none" cap="none" strike="noStrike"/>
          </a:p>
        </p:txBody>
      </p:sp>
      <p:sp>
        <p:nvSpPr>
          <p:cNvPr id="72" name="Google Shape;72;p15"/>
          <p:cNvSpPr txBox="1"/>
          <p:nvPr/>
        </p:nvSpPr>
        <p:spPr>
          <a:xfrm>
            <a:off x="335538" y="942154"/>
            <a:ext cx="41193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87100" lIns="87100" spcFirstLastPara="1" rIns="87100" wrap="square" tIns="871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43"/>
              </a:spcBef>
              <a:spcAft>
                <a:spcPts val="1143"/>
              </a:spcAft>
              <a:buNone/>
            </a:pPr>
            <a:r>
              <a:t/>
            </a:r>
            <a:endParaRPr sz="666"/>
          </a:p>
        </p:txBody>
      </p:sp>
      <p:sp>
        <p:nvSpPr>
          <p:cNvPr id="73" name="Google Shape;73;p15"/>
          <p:cNvSpPr/>
          <p:nvPr/>
        </p:nvSpPr>
        <p:spPr>
          <a:xfrm>
            <a:off x="241670" y="169225"/>
            <a:ext cx="6726300" cy="3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93"/>
              <a:buFont typeface="Inter"/>
              <a:buNone/>
            </a:pPr>
            <a:r>
              <a:rPr b="1" i="0" lang="ru" sz="2393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From Biology to Algorithm: The Core Analogy</a:t>
            </a:r>
            <a:endParaRPr b="0" i="0" sz="2393" u="none" cap="none" strike="noStrike"/>
          </a:p>
        </p:txBody>
      </p:sp>
      <p:pic>
        <p:nvPicPr>
          <p:cNvPr descr="preencoded.png" id="74" name="Google Shape;7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670" y="857281"/>
            <a:ext cx="4396506" cy="61164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394580" y="1621831"/>
            <a:ext cx="25143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83"/>
              <a:buFont typeface="Inter"/>
              <a:buNone/>
            </a:pPr>
            <a:r>
              <a:rPr b="1" i="0" lang="ru" sz="148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Dolphin's Hunting Strategy</a:t>
            </a:r>
            <a:endParaRPr b="0" i="0" sz="1483" u="none" cap="none" strike="noStrike"/>
          </a:p>
        </p:txBody>
      </p:sp>
      <p:sp>
        <p:nvSpPr>
          <p:cNvPr id="76" name="Google Shape;76;p15"/>
          <p:cNvSpPr/>
          <p:nvPr/>
        </p:nvSpPr>
        <p:spPr>
          <a:xfrm>
            <a:off x="394580" y="1952454"/>
            <a:ext cx="4090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1171" lvl="0" marL="23117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80"/>
              <a:buFont typeface="Inter"/>
              <a:buChar char="•"/>
            </a:pP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Global Search: Swim and explore the ocean.</a:t>
            </a:r>
            <a:endParaRPr b="0" i="0" sz="1179" u="none" cap="none" strike="noStrike"/>
          </a:p>
        </p:txBody>
      </p:sp>
      <p:sp>
        <p:nvSpPr>
          <p:cNvPr id="77" name="Google Shape;77;p15"/>
          <p:cNvSpPr/>
          <p:nvPr/>
        </p:nvSpPr>
        <p:spPr>
          <a:xfrm>
            <a:off x="394580" y="2250569"/>
            <a:ext cx="4090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1171" lvl="0" marL="23117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80"/>
              <a:buFont typeface="Inter"/>
              <a:buChar char="•"/>
            </a:pP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Target Detection: Receive an echo from prey.</a:t>
            </a:r>
            <a:endParaRPr b="0" i="0" sz="1179" u="none" cap="none" strike="noStrike"/>
          </a:p>
        </p:txBody>
      </p:sp>
      <p:sp>
        <p:nvSpPr>
          <p:cNvPr id="78" name="Google Shape;78;p15"/>
          <p:cNvSpPr/>
          <p:nvPr/>
        </p:nvSpPr>
        <p:spPr>
          <a:xfrm>
            <a:off x="394580" y="2548683"/>
            <a:ext cx="4090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1171" lvl="0" marL="23117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80"/>
              <a:buFont typeface="Inter"/>
              <a:buChar char="•"/>
            </a:pP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Focused Search: Increase click rate near target.</a:t>
            </a:r>
            <a:endParaRPr b="0" i="0" sz="1179" u="none" cap="none" strike="noStrike"/>
          </a:p>
        </p:txBody>
      </p:sp>
      <p:sp>
        <p:nvSpPr>
          <p:cNvPr id="79" name="Google Shape;79;p15"/>
          <p:cNvSpPr/>
          <p:nvPr/>
        </p:nvSpPr>
        <p:spPr>
          <a:xfrm>
            <a:off x="394580" y="2846798"/>
            <a:ext cx="4090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1171" lvl="0" marL="23117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80"/>
              <a:buFont typeface="Inter"/>
              <a:buChar char="•"/>
            </a:pP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Capture: Zero in on the precise location.</a:t>
            </a:r>
            <a:endParaRPr b="0" i="0" sz="1179" u="none" cap="none" strike="noStrike"/>
          </a:p>
        </p:txBody>
      </p:sp>
      <p:pic>
        <p:nvPicPr>
          <p:cNvPr descr="preencoded.png"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8187" y="857281"/>
            <a:ext cx="4396506" cy="61164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4791097" y="1621831"/>
            <a:ext cx="21654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83"/>
              <a:buFont typeface="Inter"/>
              <a:buNone/>
            </a:pPr>
            <a:r>
              <a:rPr b="1" i="0" lang="ru" sz="148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Optimization Algorithm</a:t>
            </a:r>
            <a:endParaRPr b="0" i="0" sz="1483" u="none" cap="none" strike="noStrike"/>
          </a:p>
        </p:txBody>
      </p:sp>
      <p:sp>
        <p:nvSpPr>
          <p:cNvPr id="82" name="Google Shape;82;p15"/>
          <p:cNvSpPr/>
          <p:nvPr/>
        </p:nvSpPr>
        <p:spPr>
          <a:xfrm>
            <a:off x="4791097" y="1952454"/>
            <a:ext cx="4090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1171" lvl="0" marL="23117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80"/>
              <a:buFont typeface="Inter"/>
              <a:buChar char="•"/>
            </a:pP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Exploration: Randomly search the design space.</a:t>
            </a:r>
            <a:endParaRPr b="0" i="0" sz="1179" u="none" cap="none" strike="noStrike"/>
          </a:p>
        </p:txBody>
      </p:sp>
      <p:sp>
        <p:nvSpPr>
          <p:cNvPr id="83" name="Google Shape;83;p15"/>
          <p:cNvSpPr/>
          <p:nvPr/>
        </p:nvSpPr>
        <p:spPr>
          <a:xfrm>
            <a:off x="4791097" y="2250569"/>
            <a:ext cx="4090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1171" lvl="0" marL="23117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80"/>
              <a:buFont typeface="Inter"/>
              <a:buChar char="•"/>
            </a:pP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Identify Solutions: Find promising fitness points.</a:t>
            </a:r>
            <a:endParaRPr b="0" i="0" sz="1179" u="none" cap="none" strike="noStrike"/>
          </a:p>
        </p:txBody>
      </p:sp>
      <p:sp>
        <p:nvSpPr>
          <p:cNvPr id="84" name="Google Shape;84;p15"/>
          <p:cNvSpPr/>
          <p:nvPr/>
        </p:nvSpPr>
        <p:spPr>
          <a:xfrm>
            <a:off x="4791097" y="2548683"/>
            <a:ext cx="40908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1171" lvl="0" marL="23117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80"/>
              <a:buFont typeface="Inter"/>
              <a:buChar char="•"/>
            </a:pP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Exploitation: Intensify search around best solutions.</a:t>
            </a:r>
            <a:endParaRPr b="0" i="0" sz="1179" u="none" cap="none" strike="noStrike"/>
          </a:p>
        </p:txBody>
      </p:sp>
      <p:sp>
        <p:nvSpPr>
          <p:cNvPr id="85" name="Google Shape;85;p15"/>
          <p:cNvSpPr/>
          <p:nvPr/>
        </p:nvSpPr>
        <p:spPr>
          <a:xfrm>
            <a:off x="4791097" y="2846798"/>
            <a:ext cx="4090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1171" lvl="0" marL="231171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80"/>
              <a:buFont typeface="Inter"/>
              <a:buChar char="•"/>
            </a:pP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Convergence: Find optimal (or near-optimal) solution.</a:t>
            </a:r>
            <a:endParaRPr b="0" i="0" sz="1179" u="none" cap="none" strike="noStrike"/>
          </a:p>
        </p:txBody>
      </p:sp>
      <p:sp>
        <p:nvSpPr>
          <p:cNvPr id="86" name="Google Shape;86;p15"/>
          <p:cNvSpPr/>
          <p:nvPr/>
        </p:nvSpPr>
        <p:spPr>
          <a:xfrm>
            <a:off x="470995" y="3833048"/>
            <a:ext cx="85638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80"/>
              <a:buFont typeface="Inter"/>
              <a:buNone/>
            </a:pPr>
            <a:r>
              <a:rPr b="1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Key Insight:</a:t>
            </a: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The Dolphin Echolocation (DE) algorithm naturally balances </a:t>
            </a:r>
            <a:r>
              <a:rPr b="0" i="0" lang="ru" sz="1179" u="none" cap="none" strike="noStrike">
                <a:solidFill>
                  <a:srgbClr val="006400"/>
                </a:solidFill>
                <a:latin typeface="Inter"/>
                <a:ea typeface="Inter"/>
                <a:cs typeface="Inter"/>
                <a:sym typeface="Inter"/>
              </a:rPr>
              <a:t>exploration</a:t>
            </a: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and </a:t>
            </a:r>
            <a:r>
              <a:rPr b="0" i="0" lang="ru" sz="1179" u="none" cap="none" strike="noStrike">
                <a:solidFill>
                  <a:srgbClr val="8B0000"/>
                </a:solidFill>
                <a:latin typeface="Inter"/>
                <a:ea typeface="Inter"/>
                <a:cs typeface="Inter"/>
                <a:sym typeface="Inter"/>
              </a:rPr>
              <a:t>exploitation</a:t>
            </a:r>
            <a:r>
              <a:rPr b="0" i="0" lang="ru" sz="117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adapting its search intensity to find optimal solutions efficiently.</a:t>
            </a:r>
            <a:endParaRPr b="0" i="0" sz="1179" u="none" cap="none" strike="noStrike"/>
          </a:p>
        </p:txBody>
      </p:sp>
      <p:sp>
        <p:nvSpPr>
          <p:cNvPr id="87" name="Google Shape;87;p15"/>
          <p:cNvSpPr/>
          <p:nvPr/>
        </p:nvSpPr>
        <p:spPr>
          <a:xfrm>
            <a:off x="241670" y="3661034"/>
            <a:ext cx="20700" cy="833100"/>
          </a:xfrm>
          <a:prstGeom prst="rect">
            <a:avLst/>
          </a:prstGeom>
          <a:solidFill>
            <a:srgbClr val="4950BC"/>
          </a:solidFill>
          <a:ln>
            <a:noFill/>
          </a:ln>
        </p:spPr>
        <p:txBody>
          <a:bodyPr anchorCtr="0" anchor="ctr" bIns="61650" lIns="61650" spcFirstLastPara="1" rIns="61650" wrap="square" tIns="616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/>
          <p:nvPr/>
        </p:nvSpPr>
        <p:spPr>
          <a:xfrm>
            <a:off x="67075" y="155800"/>
            <a:ext cx="56526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71"/>
              <a:buFont typeface="Inter"/>
              <a:buNone/>
            </a:pPr>
            <a:r>
              <a:rPr b="1" i="0" lang="ru" sz="217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The Heart of the Algorithm: Key Concepts</a:t>
            </a:r>
            <a:endParaRPr b="0" i="0" sz="2170" u="none" cap="none" strike="noStrike"/>
          </a:p>
        </p:txBody>
      </p:sp>
      <p:sp>
        <p:nvSpPr>
          <p:cNvPr id="93" name="Google Shape;93;p16"/>
          <p:cNvSpPr/>
          <p:nvPr/>
        </p:nvSpPr>
        <p:spPr>
          <a:xfrm>
            <a:off x="67075" y="987879"/>
            <a:ext cx="2891700" cy="3720900"/>
          </a:xfrm>
          <a:prstGeom prst="roundRect">
            <a:avLst>
              <a:gd fmla="val 25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62000" lIns="62000" spcFirstLastPara="1" rIns="62000" wrap="square" tIns="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67075" y="972373"/>
            <a:ext cx="2891700" cy="62400"/>
          </a:xfrm>
          <a:prstGeom prst="roundRect">
            <a:avLst>
              <a:gd fmla="val 93924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2000" lIns="62000" spcFirstLastPara="1" rIns="62000" wrap="square" tIns="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1304982" y="779839"/>
            <a:ext cx="415800" cy="415800"/>
          </a:xfrm>
          <a:prstGeom prst="roundRect">
            <a:avLst>
              <a:gd fmla="val 149068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2000" lIns="62000" spcFirstLastPara="1" rIns="62000" wrap="square" tIns="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1429839" y="883859"/>
            <a:ext cx="166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9"/>
              <a:buFont typeface="Inter"/>
              <a:buNone/>
            </a:pPr>
            <a:r>
              <a:rPr b="1" i="0" lang="ru" sz="1288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1288" u="none" cap="none" strike="noStrike"/>
          </a:p>
        </p:txBody>
      </p:sp>
      <p:sp>
        <p:nvSpPr>
          <p:cNvPr id="97" name="Google Shape;97;p16"/>
          <p:cNvSpPr/>
          <p:nvPr/>
        </p:nvSpPr>
        <p:spPr>
          <a:xfrm>
            <a:off x="221248" y="1334585"/>
            <a:ext cx="25428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28"/>
              <a:buFont typeface="Inter"/>
              <a:buNone/>
            </a:pPr>
            <a:r>
              <a:rPr b="1" i="0" lang="ru" sz="162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Convergence Factor (CF)</a:t>
            </a:r>
            <a:endParaRPr b="0" i="0" sz="1627" u="none" cap="none" strike="noStrike"/>
          </a:p>
        </p:txBody>
      </p:sp>
      <p:sp>
        <p:nvSpPr>
          <p:cNvPr id="98" name="Google Shape;98;p16"/>
          <p:cNvSpPr/>
          <p:nvPr/>
        </p:nvSpPr>
        <p:spPr>
          <a:xfrm>
            <a:off x="221248" y="1677819"/>
            <a:ext cx="2583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None/>
            </a:pP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Measures how "concentrated" the search is on the best options, analogous to how dolphins focus their sonar pulses.</a:t>
            </a:r>
            <a:endParaRPr b="0" i="0" sz="1085" u="none" cap="none" strike="noStrike"/>
          </a:p>
        </p:txBody>
      </p:sp>
      <p:sp>
        <p:nvSpPr>
          <p:cNvPr id="99" name="Google Shape;99;p16"/>
          <p:cNvSpPr/>
          <p:nvPr/>
        </p:nvSpPr>
        <p:spPr>
          <a:xfrm>
            <a:off x="221248" y="2648402"/>
            <a:ext cx="2583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None/>
            </a:pPr>
            <a:r>
              <a:rPr b="1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CF = 0%:</a:t>
            </a: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Pure random search (broad exploration).</a:t>
            </a:r>
            <a:endParaRPr b="0" i="0" sz="1085" u="none" cap="none" strike="noStrike"/>
          </a:p>
        </p:txBody>
      </p:sp>
      <p:sp>
        <p:nvSpPr>
          <p:cNvPr id="100" name="Google Shape;100;p16"/>
          <p:cNvSpPr/>
          <p:nvPr/>
        </p:nvSpPr>
        <p:spPr>
          <a:xfrm>
            <a:off x="221248" y="3140640"/>
            <a:ext cx="2583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None/>
            </a:pPr>
            <a:r>
              <a:rPr b="1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CF = 100%:</a:t>
            </a: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All agents focused on the best solution (strong convergence).</a:t>
            </a:r>
            <a:endParaRPr b="0" i="0" sz="1085" u="none" cap="none" strike="noStrike"/>
          </a:p>
        </p:txBody>
      </p:sp>
      <p:sp>
        <p:nvSpPr>
          <p:cNvPr id="101" name="Google Shape;101;p16"/>
          <p:cNvSpPr/>
          <p:nvPr/>
        </p:nvSpPr>
        <p:spPr>
          <a:xfrm>
            <a:off x="221248" y="3889374"/>
            <a:ext cx="2583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None/>
            </a:pP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user defines the </a:t>
            </a:r>
            <a:r>
              <a:rPr b="1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convergence curve</a:t>
            </a: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dictating how CF changes over iterations.</a:t>
            </a:r>
            <a:endParaRPr b="0" i="0" sz="1085" u="none" cap="none" strike="noStrike"/>
          </a:p>
        </p:txBody>
      </p:sp>
      <p:sp>
        <p:nvSpPr>
          <p:cNvPr id="102" name="Google Shape;102;p16"/>
          <p:cNvSpPr/>
          <p:nvPr/>
        </p:nvSpPr>
        <p:spPr>
          <a:xfrm>
            <a:off x="3097638" y="987879"/>
            <a:ext cx="2891700" cy="3720900"/>
          </a:xfrm>
          <a:prstGeom prst="roundRect">
            <a:avLst>
              <a:gd fmla="val 25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62000" lIns="62000" spcFirstLastPara="1" rIns="62000" wrap="square" tIns="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3097638" y="972373"/>
            <a:ext cx="2891700" cy="62400"/>
          </a:xfrm>
          <a:prstGeom prst="roundRect">
            <a:avLst>
              <a:gd fmla="val 93924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2000" lIns="62000" spcFirstLastPara="1" rIns="62000" wrap="square" tIns="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4335546" y="779839"/>
            <a:ext cx="415800" cy="415800"/>
          </a:xfrm>
          <a:prstGeom prst="roundRect">
            <a:avLst>
              <a:gd fmla="val 149068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2000" lIns="62000" spcFirstLastPara="1" rIns="62000" wrap="square" tIns="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4460403" y="883859"/>
            <a:ext cx="166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9"/>
              <a:buFont typeface="Inter"/>
              <a:buNone/>
            </a:pPr>
            <a:r>
              <a:rPr b="1" i="0" lang="ru" sz="1288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1288" u="none" cap="none" strike="noStrike"/>
          </a:p>
        </p:txBody>
      </p:sp>
      <p:sp>
        <p:nvSpPr>
          <p:cNvPr id="106" name="Google Shape;106;p16"/>
          <p:cNvSpPr/>
          <p:nvPr/>
        </p:nvSpPr>
        <p:spPr>
          <a:xfrm>
            <a:off x="3251811" y="1334585"/>
            <a:ext cx="2583600" cy="5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28"/>
              <a:buFont typeface="Inter"/>
              <a:buNone/>
            </a:pPr>
            <a:r>
              <a:rPr b="1" i="0" lang="ru" sz="162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Accumulative Fitness (AF)</a:t>
            </a:r>
            <a:endParaRPr b="0" i="0" sz="1627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3251811" y="1937869"/>
            <a:ext cx="2583600" cy="8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None/>
            </a:pP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Functions as a "sonar map" of the search space. Promising solutions emit a "fitness signal" that influences their neighbors.</a:t>
            </a:r>
            <a:endParaRPr b="0" i="0" sz="1085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3251811" y="2908452"/>
            <a:ext cx="2583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90" lvl="0" marL="232591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Char char="•"/>
            </a:pP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Good solutions add "fitness" to themselves and surrounding regions.</a:t>
            </a:r>
            <a:endParaRPr b="0" i="0" sz="1085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3251811" y="3622540"/>
            <a:ext cx="2583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90" lvl="0" marL="232591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Char char="•"/>
            </a:pP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Creates a probability landscape that guides the search toward high-potential areas.</a:t>
            </a:r>
            <a:endParaRPr b="0" i="0" sz="1085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6128202" y="987879"/>
            <a:ext cx="2891700" cy="3720900"/>
          </a:xfrm>
          <a:prstGeom prst="roundRect">
            <a:avLst>
              <a:gd fmla="val 2574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62000" lIns="62000" spcFirstLastPara="1" rIns="62000" wrap="square" tIns="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6"/>
          <p:cNvSpPr/>
          <p:nvPr/>
        </p:nvSpPr>
        <p:spPr>
          <a:xfrm>
            <a:off x="6128202" y="972373"/>
            <a:ext cx="2891700" cy="62400"/>
          </a:xfrm>
          <a:prstGeom prst="roundRect">
            <a:avLst>
              <a:gd fmla="val 93924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2000" lIns="62000" spcFirstLastPara="1" rIns="62000" wrap="square" tIns="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7366109" y="779839"/>
            <a:ext cx="415800" cy="415800"/>
          </a:xfrm>
          <a:prstGeom prst="roundRect">
            <a:avLst>
              <a:gd fmla="val 149068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2000" lIns="62000" spcFirstLastPara="1" rIns="62000" wrap="square" tIns="62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7490966" y="883859"/>
            <a:ext cx="1665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89"/>
              <a:buFont typeface="Inter"/>
              <a:buNone/>
            </a:pPr>
            <a:r>
              <a:rPr b="1" i="0" lang="ru" sz="1288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1288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6282375" y="1334585"/>
            <a:ext cx="2080200" cy="2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28"/>
              <a:buFont typeface="Inter"/>
              <a:buNone/>
            </a:pPr>
            <a:r>
              <a:rPr b="1" i="0" lang="ru" sz="1627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User-Driven Control</a:t>
            </a:r>
            <a:endParaRPr b="0" i="0" sz="1627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6282375" y="1677819"/>
            <a:ext cx="2583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None/>
            </a:pP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main parameter is simply the </a:t>
            </a:r>
            <a:r>
              <a:rPr b="1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Number of Loops</a:t>
            </a: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085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6282375" y="2204703"/>
            <a:ext cx="2583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90" lvl="0" marL="232591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Char char="•"/>
            </a:pP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You define the computational budget upfront.</a:t>
            </a:r>
            <a:endParaRPr b="0" i="0" sz="1085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6282375" y="2696940"/>
            <a:ext cx="25836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32590" lvl="0" marL="232591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85"/>
              <a:buFont typeface="Inter"/>
              <a:buChar char="•"/>
            </a:pPr>
            <a:r>
              <a:rPr b="0" i="0" lang="ru" sz="108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Benefit: Predictable execution time and resource allocation, eliminating guesswork.</a:t>
            </a:r>
            <a:endParaRPr b="0" i="0" sz="1085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/>
          <p:nvPr/>
        </p:nvSpPr>
        <p:spPr>
          <a:xfrm>
            <a:off x="590300" y="280157"/>
            <a:ext cx="4923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54"/>
              <a:buFont typeface="Inter"/>
              <a:buNone/>
            </a:pPr>
            <a:r>
              <a:rPr b="1" i="0" lang="ru" sz="225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How It Works</a:t>
            </a:r>
            <a:endParaRPr b="0" i="0" sz="2254" u="none" cap="none" strike="noStrike"/>
          </a:p>
        </p:txBody>
      </p:sp>
      <p:sp>
        <p:nvSpPr>
          <p:cNvPr id="123" name="Google Shape;123;p17"/>
          <p:cNvSpPr/>
          <p:nvPr/>
        </p:nvSpPr>
        <p:spPr>
          <a:xfrm>
            <a:off x="201250" y="4098772"/>
            <a:ext cx="82824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11"/>
              <a:buFont typeface="Inter"/>
              <a:buNone/>
            </a:pPr>
            <a:r>
              <a:t/>
            </a:r>
            <a:endParaRPr b="0" i="0" sz="1111" u="none" cap="none" strike="noStrike"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386" y="522624"/>
            <a:ext cx="3271783" cy="4098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/>
          <p:nvPr/>
        </p:nvSpPr>
        <p:spPr>
          <a:xfrm>
            <a:off x="387675" y="114000"/>
            <a:ext cx="64701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9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86"/>
              <a:buFont typeface="Inter"/>
              <a:buNone/>
            </a:pPr>
            <a:r>
              <a:rPr b="1" i="0" lang="ru" sz="2186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Case Study 1: 25-Bar Spatial Truss Optimization</a:t>
            </a:r>
            <a:endParaRPr b="0" i="0" sz="2186" u="none" cap="none" strike="noStrike"/>
          </a:p>
        </p:txBody>
      </p:sp>
      <p:sp>
        <p:nvSpPr>
          <p:cNvPr id="130" name="Google Shape;130;p18"/>
          <p:cNvSpPr/>
          <p:nvPr/>
        </p:nvSpPr>
        <p:spPr>
          <a:xfrm>
            <a:off x="387675" y="808573"/>
            <a:ext cx="2084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2"/>
              <a:buFont typeface="Inter"/>
              <a:buNone/>
            </a:pPr>
            <a:r>
              <a:rPr b="1" i="0" lang="ru" sz="1622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Goal:</a:t>
            </a:r>
            <a:endParaRPr b="0" i="0" sz="1622" u="none" cap="none" strike="noStrike"/>
          </a:p>
        </p:txBody>
      </p:sp>
      <p:sp>
        <p:nvSpPr>
          <p:cNvPr id="131" name="Google Shape;131;p18"/>
          <p:cNvSpPr/>
          <p:nvPr/>
        </p:nvSpPr>
        <p:spPr>
          <a:xfrm>
            <a:off x="387675" y="1207968"/>
            <a:ext cx="5472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93"/>
              <a:buFont typeface="Inter"/>
              <a:buNone/>
            </a:pPr>
            <a:r>
              <a:rPr b="0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Minimize the weight of a 25-bar spatial truss structure by selecting optimal cross-sections from a discrete set of available options.</a:t>
            </a:r>
            <a:endParaRPr b="0" i="0" sz="1093" u="none" cap="none" strike="noStrike"/>
          </a:p>
        </p:txBody>
      </p:sp>
      <p:sp>
        <p:nvSpPr>
          <p:cNvPr id="132" name="Google Shape;132;p18"/>
          <p:cNvSpPr/>
          <p:nvPr/>
        </p:nvSpPr>
        <p:spPr>
          <a:xfrm>
            <a:off x="387675" y="1791608"/>
            <a:ext cx="2084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2"/>
              <a:buFont typeface="Inter"/>
              <a:buNone/>
            </a:pPr>
            <a:r>
              <a:rPr b="1" i="0" lang="ru" sz="1622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Constraints:</a:t>
            </a:r>
            <a:endParaRPr b="0" i="0" sz="1622" u="none" cap="none" strike="noStrike"/>
          </a:p>
        </p:txBody>
      </p:sp>
      <p:sp>
        <p:nvSpPr>
          <p:cNvPr id="133" name="Google Shape;133;p18"/>
          <p:cNvSpPr/>
          <p:nvPr/>
        </p:nvSpPr>
        <p:spPr>
          <a:xfrm>
            <a:off x="387675" y="2191002"/>
            <a:ext cx="5472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93"/>
              <a:buFont typeface="Inter"/>
              <a:buNone/>
            </a:pPr>
            <a:r>
              <a:rPr b="0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design must adhere to strict stress and displacement limits for structural integrity.</a:t>
            </a:r>
            <a:endParaRPr b="0" i="0" sz="1093" u="none" cap="none" strike="noStrike"/>
          </a:p>
        </p:txBody>
      </p:sp>
      <p:sp>
        <p:nvSpPr>
          <p:cNvPr id="134" name="Google Shape;134;p18"/>
          <p:cNvSpPr/>
          <p:nvPr/>
        </p:nvSpPr>
        <p:spPr>
          <a:xfrm>
            <a:off x="387675" y="2774642"/>
            <a:ext cx="20844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22"/>
              <a:buFont typeface="Inter"/>
              <a:buNone/>
            </a:pPr>
            <a:r>
              <a:rPr b="1" i="0" lang="ru" sz="1622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Result (Case 1):</a:t>
            </a:r>
            <a:endParaRPr b="0" i="0" sz="1622" u="none" cap="none" strike="noStrike"/>
          </a:p>
        </p:txBody>
      </p:sp>
      <p:sp>
        <p:nvSpPr>
          <p:cNvPr id="135" name="Google Shape;135;p18"/>
          <p:cNvSpPr/>
          <p:nvPr/>
        </p:nvSpPr>
        <p:spPr>
          <a:xfrm>
            <a:off x="387675" y="3174036"/>
            <a:ext cx="54723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93"/>
              <a:buFont typeface="Inter"/>
              <a:buNone/>
            </a:pPr>
            <a:r>
              <a:rPr b="1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Dolphin Echolocation (DE) Weight:</a:t>
            </a:r>
            <a:r>
              <a:rPr b="0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551.6 lb</a:t>
            </a:r>
            <a:endParaRPr b="0" i="0" sz="1093" u="none" cap="none" strike="noStrike"/>
          </a:p>
        </p:txBody>
      </p:sp>
      <p:sp>
        <p:nvSpPr>
          <p:cNvPr id="136" name="Google Shape;136;p18"/>
          <p:cNvSpPr/>
          <p:nvPr/>
        </p:nvSpPr>
        <p:spPr>
          <a:xfrm>
            <a:off x="387675" y="3445029"/>
            <a:ext cx="5472300" cy="2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93"/>
              <a:buFont typeface="Inter"/>
              <a:buNone/>
            </a:pPr>
            <a:r>
              <a:rPr b="1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Previous Best (HPSACO):</a:t>
            </a:r>
            <a:r>
              <a:rPr b="0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551.6 lb</a:t>
            </a:r>
            <a:endParaRPr b="0" i="0" sz="1093" u="none" cap="none" strike="noStrike"/>
          </a:p>
        </p:txBody>
      </p:sp>
      <p:sp>
        <p:nvSpPr>
          <p:cNvPr id="137" name="Google Shape;137;p18"/>
          <p:cNvSpPr/>
          <p:nvPr/>
        </p:nvSpPr>
        <p:spPr>
          <a:xfrm>
            <a:off x="387675" y="3792442"/>
            <a:ext cx="5472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93"/>
              <a:buFont typeface="Inter"/>
              <a:buNone/>
            </a:pPr>
            <a:r>
              <a:rPr b="1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Key Advantage:</a:t>
            </a:r>
            <a:r>
              <a:rPr b="0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 reached the same optimal weight in approximately </a:t>
            </a:r>
            <a:r>
              <a:rPr b="1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50 iterations</a:t>
            </a:r>
            <a:r>
              <a:rPr b="0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while the Hybrid Particle Swarm Optimization Ant Colony Optimization (HPSACO) algorithm required nearly </a:t>
            </a:r>
            <a:r>
              <a:rPr b="1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100 iterations</a:t>
            </a:r>
            <a:r>
              <a:rPr b="0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093" u="none" cap="none" strike="noStrike"/>
          </a:p>
        </p:txBody>
      </p:sp>
      <p:sp>
        <p:nvSpPr>
          <p:cNvPr id="138" name="Google Shape;138;p18"/>
          <p:cNvSpPr/>
          <p:nvPr/>
        </p:nvSpPr>
        <p:spPr>
          <a:xfrm>
            <a:off x="387675" y="4584597"/>
            <a:ext cx="54723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06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093"/>
              <a:buFont typeface="Inter"/>
              <a:buNone/>
            </a:pPr>
            <a:r>
              <a:rPr b="1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Conclusion:</a:t>
            </a:r>
            <a:r>
              <a:rPr b="0" i="0" lang="ru" sz="1093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Faster convergence to an equally high-quality solution, demonstrating superior efficiency.</a:t>
            </a:r>
            <a:endParaRPr b="0" i="0" sz="1093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215753" y="415853"/>
            <a:ext cx="72336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15"/>
              <a:buFont typeface="Inter"/>
              <a:buNone/>
            </a:pPr>
            <a:r>
              <a:rPr b="1" i="0" lang="ru" sz="241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Case Study 2: 72-Bar Spatial Truss Optimization</a:t>
            </a:r>
            <a:endParaRPr b="0" i="0" sz="2414" u="none" cap="none" strike="noStrike"/>
          </a:p>
        </p:txBody>
      </p:sp>
      <p:sp>
        <p:nvSpPr>
          <p:cNvPr id="144" name="Google Shape;144;p19"/>
          <p:cNvSpPr/>
          <p:nvPr/>
        </p:nvSpPr>
        <p:spPr>
          <a:xfrm>
            <a:off x="215753" y="1110071"/>
            <a:ext cx="8871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90"/>
              <a:buFont typeface="Inter"/>
              <a:buNone/>
            </a:pPr>
            <a:r>
              <a:rPr b="0" i="0" lang="ru" sz="119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further test the robustness of the Dolphin Echolocation algorithm, we applied it to a more complex structure: a 72-bar spatial truss with 16 distinct design variable groups.</a:t>
            </a:r>
            <a:endParaRPr b="0" i="0" sz="1190" u="none" cap="none" strike="noStrike"/>
          </a:p>
        </p:txBody>
      </p:sp>
      <p:sp>
        <p:nvSpPr>
          <p:cNvPr id="145" name="Google Shape;145;p19"/>
          <p:cNvSpPr/>
          <p:nvPr/>
        </p:nvSpPr>
        <p:spPr>
          <a:xfrm>
            <a:off x="215753" y="1777321"/>
            <a:ext cx="8871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90"/>
              <a:buFont typeface="Inter"/>
              <a:buNone/>
            </a:pPr>
            <a:r>
              <a:rPr b="0" i="0" lang="ru" sz="119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algorithm was tested under two different loading cases and with varying section lists, simulating real-world engineering challenges.</a:t>
            </a:r>
            <a:endParaRPr b="0" i="0" sz="1190" u="none" cap="none" strike="noStrike"/>
          </a:p>
        </p:txBody>
      </p:sp>
      <p:sp>
        <p:nvSpPr>
          <p:cNvPr id="146" name="Google Shape;146;p19"/>
          <p:cNvSpPr/>
          <p:nvPr/>
        </p:nvSpPr>
        <p:spPr>
          <a:xfrm>
            <a:off x="215753" y="2521669"/>
            <a:ext cx="3325500" cy="192900"/>
          </a:xfrm>
          <a:prstGeom prst="roundRect">
            <a:avLst>
              <a:gd fmla="val 33606" name="adj"/>
            </a:avLst>
          </a:prstGeom>
          <a:solidFill>
            <a:srgbClr val="DADBF1"/>
          </a:solidFill>
          <a:ln cap="flat" cmpd="sng" w="6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2200" lIns="62200" spcFirstLastPara="1" rIns="62200" wrap="square" tIns="62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9"/>
          <p:cNvSpPr/>
          <p:nvPr/>
        </p:nvSpPr>
        <p:spPr>
          <a:xfrm>
            <a:off x="215753" y="2521669"/>
            <a:ext cx="3325500" cy="192900"/>
          </a:xfrm>
          <a:prstGeom prst="roundRect">
            <a:avLst>
              <a:gd fmla="val 33606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2200" lIns="62200" spcFirstLastPara="1" rIns="62200" wrap="square" tIns="62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>
            <a:off x="3657042" y="2521669"/>
            <a:ext cx="8982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96"/>
              <a:buFont typeface="Inter"/>
              <a:buNone/>
            </a:pPr>
            <a:r>
              <a:rPr b="1" i="0" lang="ru" sz="149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385.54 lb</a:t>
            </a:r>
            <a:endParaRPr b="0" i="0" sz="1496" u="none" cap="none" strike="noStrike"/>
          </a:p>
        </p:txBody>
      </p:sp>
      <p:sp>
        <p:nvSpPr>
          <p:cNvPr id="149" name="Google Shape;149;p19"/>
          <p:cNvSpPr/>
          <p:nvPr/>
        </p:nvSpPr>
        <p:spPr>
          <a:xfrm>
            <a:off x="215753" y="2907247"/>
            <a:ext cx="19287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96"/>
              <a:buFont typeface="Inter"/>
              <a:buNone/>
            </a:pPr>
            <a:r>
              <a:rPr b="1" i="0" lang="ru" sz="149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Case 1 Result</a:t>
            </a:r>
            <a:endParaRPr b="0" i="0" sz="1496" u="none" cap="none" strike="noStrike"/>
          </a:p>
        </p:txBody>
      </p:sp>
      <p:sp>
        <p:nvSpPr>
          <p:cNvPr id="150" name="Google Shape;150;p19"/>
          <p:cNvSpPr/>
          <p:nvPr/>
        </p:nvSpPr>
        <p:spPr>
          <a:xfrm>
            <a:off x="215753" y="3240831"/>
            <a:ext cx="4339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90"/>
              <a:buFont typeface="Inter"/>
              <a:buNone/>
            </a:pPr>
            <a:r>
              <a:rPr b="0" i="0" lang="ru" sz="119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 matched the best-known weight, confirming its ability to find established optimal solutions.</a:t>
            </a:r>
            <a:endParaRPr b="0" i="0" sz="1190" u="none" cap="none" strike="noStrike"/>
          </a:p>
        </p:txBody>
      </p:sp>
      <p:sp>
        <p:nvSpPr>
          <p:cNvPr id="151" name="Google Shape;151;p19"/>
          <p:cNvSpPr/>
          <p:nvPr/>
        </p:nvSpPr>
        <p:spPr>
          <a:xfrm>
            <a:off x="4748014" y="2521669"/>
            <a:ext cx="3363000" cy="192900"/>
          </a:xfrm>
          <a:prstGeom prst="roundRect">
            <a:avLst>
              <a:gd fmla="val 33606" name="adj"/>
            </a:avLst>
          </a:prstGeom>
          <a:solidFill>
            <a:srgbClr val="DADBF1"/>
          </a:solidFill>
          <a:ln cap="flat" cmpd="sng" w="64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2200" lIns="62200" spcFirstLastPara="1" rIns="62200" wrap="square" tIns="62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9"/>
          <p:cNvSpPr/>
          <p:nvPr/>
        </p:nvSpPr>
        <p:spPr>
          <a:xfrm>
            <a:off x="4748014" y="2521669"/>
            <a:ext cx="3363000" cy="192900"/>
          </a:xfrm>
          <a:prstGeom prst="roundRect">
            <a:avLst>
              <a:gd fmla="val 33606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2200" lIns="62200" spcFirstLastPara="1" rIns="62200" wrap="square" tIns="622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8226639" y="2521669"/>
            <a:ext cx="8610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96"/>
              <a:buFont typeface="Inter"/>
              <a:buNone/>
            </a:pPr>
            <a:r>
              <a:rPr b="1" i="0" lang="ru" sz="149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391.33 lb</a:t>
            </a:r>
            <a:endParaRPr b="0" i="0" sz="1496" u="none" cap="none" strike="noStrike"/>
          </a:p>
        </p:txBody>
      </p:sp>
      <p:sp>
        <p:nvSpPr>
          <p:cNvPr id="154" name="Google Shape;154;p19"/>
          <p:cNvSpPr/>
          <p:nvPr/>
        </p:nvSpPr>
        <p:spPr>
          <a:xfrm>
            <a:off x="4748014" y="2907247"/>
            <a:ext cx="19287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96"/>
              <a:buFont typeface="Inter"/>
              <a:buNone/>
            </a:pPr>
            <a:r>
              <a:rPr b="1" i="0" lang="ru" sz="1496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Case 2 Result</a:t>
            </a:r>
            <a:endParaRPr b="0" i="0" sz="1496" u="none" cap="none" strike="noStrike"/>
          </a:p>
        </p:txBody>
      </p:sp>
      <p:sp>
        <p:nvSpPr>
          <p:cNvPr id="155" name="Google Shape;155;p19"/>
          <p:cNvSpPr/>
          <p:nvPr/>
        </p:nvSpPr>
        <p:spPr>
          <a:xfrm>
            <a:off x="4748014" y="3240831"/>
            <a:ext cx="43395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90"/>
              <a:buFont typeface="Inter"/>
              <a:buNone/>
            </a:pPr>
            <a:r>
              <a:rPr b="0" i="0" lang="ru" sz="119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 found a new, lighter design, outperforming traditional algorithms like GA and other meta-heuristics.</a:t>
            </a:r>
            <a:endParaRPr b="0" i="0" sz="1190" u="none" cap="none" strike="noStrike"/>
          </a:p>
        </p:txBody>
      </p:sp>
      <p:sp>
        <p:nvSpPr>
          <p:cNvPr id="156" name="Google Shape;156;p19"/>
          <p:cNvSpPr/>
          <p:nvPr/>
        </p:nvSpPr>
        <p:spPr>
          <a:xfrm>
            <a:off x="215753" y="3908080"/>
            <a:ext cx="8871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90"/>
              <a:buFont typeface="Inter"/>
              <a:buNone/>
            </a:pPr>
            <a:r>
              <a:rPr b="1" i="0" lang="ru" sz="119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Conclusion:</a:t>
            </a:r>
            <a:r>
              <a:rPr b="0" i="0" lang="ru" sz="119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Dolphin Echolocation demonstrates reliable and robust performance, consistently delivering high-quality or superior designs across diverse and challenging problem setups.</a:t>
            </a:r>
            <a:endParaRPr b="0" i="0" sz="119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/>
          <p:nvPr/>
        </p:nvSpPr>
        <p:spPr>
          <a:xfrm>
            <a:off x="93900" y="242676"/>
            <a:ext cx="6613500" cy="3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35"/>
              <a:buFont typeface="Inter"/>
              <a:buNone/>
            </a:pPr>
            <a:r>
              <a:rPr b="1" i="0" lang="ru" sz="233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Case Study 3: Large 582-Bar Tower Structure</a:t>
            </a:r>
            <a:endParaRPr b="0" i="0" sz="2334" u="none" cap="none" strike="noStrike"/>
          </a:p>
        </p:txBody>
      </p:sp>
      <p:sp>
        <p:nvSpPr>
          <p:cNvPr id="162" name="Google Shape;162;p20"/>
          <p:cNvSpPr/>
          <p:nvPr/>
        </p:nvSpPr>
        <p:spPr>
          <a:xfrm>
            <a:off x="93900" y="913893"/>
            <a:ext cx="85779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To validate scalability, DE was applied to a real-world-scale problem: a 582-bar tower, featuring 32 design groups and 140 possible sections for each member. This structural optimization problem included strict constraints from the AISC steel design code.</a:t>
            </a:r>
            <a:endParaRPr b="0" i="0" sz="1150" u="none" cap="none" strike="noStrike"/>
          </a:p>
        </p:txBody>
      </p:sp>
      <p:sp>
        <p:nvSpPr>
          <p:cNvPr id="163" name="Google Shape;163;p20"/>
          <p:cNvSpPr/>
          <p:nvPr/>
        </p:nvSpPr>
        <p:spPr>
          <a:xfrm>
            <a:off x="93900" y="1853613"/>
            <a:ext cx="4188600" cy="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43"/>
              <a:buFont typeface="Inter"/>
              <a:buNone/>
            </a:pPr>
            <a:r>
              <a:rPr b="1" i="0" lang="ru" sz="1742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Results (Case 2 - 50,000 evaluations):</a:t>
            </a:r>
            <a:endParaRPr b="0" i="0" sz="1742" u="none" cap="none" strike="noStrike"/>
          </a:p>
        </p:txBody>
      </p:sp>
      <p:sp>
        <p:nvSpPr>
          <p:cNvPr id="164" name="Google Shape;164;p20"/>
          <p:cNvSpPr/>
          <p:nvPr/>
        </p:nvSpPr>
        <p:spPr>
          <a:xfrm>
            <a:off x="93900" y="2357026"/>
            <a:ext cx="8577900" cy="1720500"/>
          </a:xfrm>
          <a:prstGeom prst="roundRect">
            <a:avLst>
              <a:gd fmla="val 3641" name="adj"/>
            </a:avLst>
          </a:prstGeom>
          <a:noFill/>
          <a:ln cap="flat" cmpd="sng" w="6250">
            <a:solidFill>
              <a:srgbClr val="000000">
                <a:alpha val="784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125" lIns="60125" spcFirstLastPara="1" rIns="60125" wrap="square" tIns="60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98911" y="2362038"/>
            <a:ext cx="8567100" cy="4278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60125" lIns="60125" spcFirstLastPara="1" rIns="60125" wrap="square" tIns="60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49020" y="2456550"/>
            <a:ext cx="255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1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Algorithm</a:t>
            </a:r>
            <a:endParaRPr b="0" i="0" sz="1150" u="none" cap="none" strike="noStrike"/>
          </a:p>
        </p:txBody>
      </p:sp>
      <p:sp>
        <p:nvSpPr>
          <p:cNvPr id="167" name="Google Shape;167;p20"/>
          <p:cNvSpPr/>
          <p:nvPr/>
        </p:nvSpPr>
        <p:spPr>
          <a:xfrm>
            <a:off x="3106881" y="2456550"/>
            <a:ext cx="2552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1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Best Weight (lb)</a:t>
            </a:r>
            <a:endParaRPr b="0" i="0" sz="1150" u="none" cap="none" strike="noStrike"/>
          </a:p>
        </p:txBody>
      </p:sp>
      <p:sp>
        <p:nvSpPr>
          <p:cNvPr id="168" name="Google Shape;168;p20"/>
          <p:cNvSpPr/>
          <p:nvPr/>
        </p:nvSpPr>
        <p:spPr>
          <a:xfrm>
            <a:off x="5962236" y="2456550"/>
            <a:ext cx="255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1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vs. DE</a:t>
            </a:r>
            <a:endParaRPr b="0" i="0" sz="1150" u="none" cap="none" strike="noStrike"/>
          </a:p>
        </p:txBody>
      </p:sp>
      <p:sp>
        <p:nvSpPr>
          <p:cNvPr id="169" name="Google Shape;169;p20"/>
          <p:cNvSpPr/>
          <p:nvPr/>
        </p:nvSpPr>
        <p:spPr>
          <a:xfrm>
            <a:off x="98911" y="2789731"/>
            <a:ext cx="8567100" cy="4278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60125" lIns="60125" spcFirstLastPara="1" rIns="60125" wrap="square" tIns="60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>
            <a:off x="249020" y="2884243"/>
            <a:ext cx="255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Dolphin Echolocation (DE)</a:t>
            </a:r>
            <a:endParaRPr b="0" i="0" sz="1150" u="none" cap="none" strike="noStrike"/>
          </a:p>
        </p:txBody>
      </p:sp>
      <p:sp>
        <p:nvSpPr>
          <p:cNvPr id="171" name="Google Shape;171;p20"/>
          <p:cNvSpPr/>
          <p:nvPr/>
        </p:nvSpPr>
        <p:spPr>
          <a:xfrm>
            <a:off x="3106881" y="2884243"/>
            <a:ext cx="2552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360,143</a:t>
            </a:r>
            <a:endParaRPr b="0" i="0" sz="1150" u="none" cap="none" strike="noStrike"/>
          </a:p>
        </p:txBody>
      </p:sp>
      <p:sp>
        <p:nvSpPr>
          <p:cNvPr id="172" name="Google Shape;172;p20"/>
          <p:cNvSpPr/>
          <p:nvPr/>
        </p:nvSpPr>
        <p:spPr>
          <a:xfrm>
            <a:off x="5962236" y="2884243"/>
            <a:ext cx="255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—</a:t>
            </a:r>
            <a:endParaRPr b="0" i="0" sz="1150" u="none" cap="none" strike="noStrike"/>
          </a:p>
        </p:txBody>
      </p:sp>
      <p:sp>
        <p:nvSpPr>
          <p:cNvPr id="173" name="Google Shape;173;p20"/>
          <p:cNvSpPr/>
          <p:nvPr/>
        </p:nvSpPr>
        <p:spPr>
          <a:xfrm>
            <a:off x="98911" y="3217424"/>
            <a:ext cx="8567100" cy="427800"/>
          </a:xfrm>
          <a:prstGeom prst="rect">
            <a:avLst/>
          </a:prstGeom>
          <a:solidFill>
            <a:srgbClr val="FFFFFF">
              <a:alpha val="3920"/>
            </a:srgbClr>
          </a:solidFill>
          <a:ln>
            <a:noFill/>
          </a:ln>
        </p:spPr>
        <p:txBody>
          <a:bodyPr anchorCtr="0" anchor="ctr" bIns="60125" lIns="60125" spcFirstLastPara="1" rIns="60125" wrap="square" tIns="60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249020" y="3311937"/>
            <a:ext cx="255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Artificial Bee Colony (ABC)</a:t>
            </a:r>
            <a:endParaRPr b="0" i="0" sz="1150" u="none" cap="none" strike="noStrike"/>
          </a:p>
        </p:txBody>
      </p:sp>
      <p:sp>
        <p:nvSpPr>
          <p:cNvPr id="175" name="Google Shape;175;p20"/>
          <p:cNvSpPr/>
          <p:nvPr/>
        </p:nvSpPr>
        <p:spPr>
          <a:xfrm>
            <a:off x="3106881" y="3311937"/>
            <a:ext cx="2552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365,906</a:t>
            </a:r>
            <a:endParaRPr b="0" i="0" sz="1150" u="none" cap="none" strike="noStrike"/>
          </a:p>
        </p:txBody>
      </p:sp>
      <p:sp>
        <p:nvSpPr>
          <p:cNvPr id="176" name="Google Shape;176;p20"/>
          <p:cNvSpPr/>
          <p:nvPr/>
        </p:nvSpPr>
        <p:spPr>
          <a:xfrm>
            <a:off x="5962236" y="3311937"/>
            <a:ext cx="255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+1.6%</a:t>
            </a:r>
            <a:endParaRPr b="0" i="0" sz="1150" u="none" cap="none" strike="noStrike"/>
          </a:p>
        </p:txBody>
      </p:sp>
      <p:sp>
        <p:nvSpPr>
          <p:cNvPr id="177" name="Google Shape;177;p20"/>
          <p:cNvSpPr/>
          <p:nvPr/>
        </p:nvSpPr>
        <p:spPr>
          <a:xfrm>
            <a:off x="98911" y="3645118"/>
            <a:ext cx="8567100" cy="427800"/>
          </a:xfrm>
          <a:prstGeom prst="rect">
            <a:avLst/>
          </a:prstGeom>
          <a:solidFill>
            <a:srgbClr val="000000">
              <a:alpha val="3920"/>
            </a:srgbClr>
          </a:solidFill>
          <a:ln>
            <a:noFill/>
          </a:ln>
        </p:spPr>
        <p:txBody>
          <a:bodyPr anchorCtr="0" anchor="ctr" bIns="60125" lIns="60125" spcFirstLastPara="1" rIns="60125" wrap="square" tIns="60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249020" y="3739630"/>
            <a:ext cx="255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PSO (Literature)</a:t>
            </a:r>
            <a:endParaRPr b="0" i="0" sz="1150" u="none" cap="none" strike="noStrike"/>
          </a:p>
        </p:txBody>
      </p:sp>
      <p:sp>
        <p:nvSpPr>
          <p:cNvPr id="179" name="Google Shape;179;p20"/>
          <p:cNvSpPr/>
          <p:nvPr/>
        </p:nvSpPr>
        <p:spPr>
          <a:xfrm>
            <a:off x="3106881" y="3739630"/>
            <a:ext cx="25521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363,796</a:t>
            </a:r>
            <a:endParaRPr b="0" i="0" sz="1150" u="none" cap="none" strike="noStrike"/>
          </a:p>
        </p:txBody>
      </p:sp>
      <p:sp>
        <p:nvSpPr>
          <p:cNvPr id="180" name="Google Shape;180;p20"/>
          <p:cNvSpPr/>
          <p:nvPr/>
        </p:nvSpPr>
        <p:spPr>
          <a:xfrm>
            <a:off x="5962236" y="3739630"/>
            <a:ext cx="25545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+1.0%</a:t>
            </a:r>
            <a:endParaRPr b="0" i="0" sz="1150" u="none" cap="none" strike="noStrike"/>
          </a:p>
        </p:txBody>
      </p:sp>
      <p:sp>
        <p:nvSpPr>
          <p:cNvPr id="181" name="Google Shape;181;p20"/>
          <p:cNvSpPr/>
          <p:nvPr/>
        </p:nvSpPr>
        <p:spPr>
          <a:xfrm>
            <a:off x="93900" y="4245627"/>
            <a:ext cx="85779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51"/>
              <a:buFont typeface="Inter"/>
              <a:buNone/>
            </a:pPr>
            <a:r>
              <a:rPr b="1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Conclusion:</a:t>
            </a:r>
            <a:r>
              <a:rPr b="0" i="0" lang="ru" sz="11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Dolphin Echolocation achieves superior results (lower weight) on large, complex, and highly constrained problems, showcasing its exceptional performance in industrial-scale applications.</a:t>
            </a:r>
            <a:endParaRPr b="0" i="0" sz="1150" u="none" cap="none" strike="noStrike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115271" y="296975"/>
            <a:ext cx="4502700" cy="3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10"/>
              <a:buFont typeface="Inter"/>
              <a:buNone/>
            </a:pPr>
            <a:r>
              <a:rPr b="1" i="0" lang="ru" sz="191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Performance Summary &amp; Advantages</a:t>
            </a:r>
            <a:endParaRPr b="0" i="0" sz="1910" u="none" cap="none" strike="noStrike"/>
          </a:p>
        </p:txBody>
      </p:sp>
      <p:sp>
        <p:nvSpPr>
          <p:cNvPr id="187" name="Google Shape;187;p21"/>
          <p:cNvSpPr/>
          <p:nvPr/>
        </p:nvSpPr>
        <p:spPr>
          <a:xfrm>
            <a:off x="115271" y="849050"/>
            <a:ext cx="2844300" cy="1442100"/>
          </a:xfrm>
          <a:prstGeom prst="roundRect">
            <a:avLst>
              <a:gd fmla="val 3573" name="adj"/>
            </a:avLst>
          </a:prstGeom>
          <a:solidFill>
            <a:srgbClr val="DADBF1"/>
          </a:solidFill>
          <a:ln cap="flat" cmpd="sng" w="62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242957" y="976735"/>
            <a:ext cx="368100" cy="368100"/>
          </a:xfrm>
          <a:prstGeom prst="roundRect">
            <a:avLst>
              <a:gd fmla="val 1636317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9" name="Google Shape;18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133" y="1077912"/>
            <a:ext cx="165646" cy="165646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/>
          <p:nvPr/>
        </p:nvSpPr>
        <p:spPr>
          <a:xfrm>
            <a:off x="242957" y="1467477"/>
            <a:ext cx="18405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49"/>
              <a:buFont typeface="Inter"/>
              <a:buNone/>
            </a:pPr>
            <a:r>
              <a:rPr b="1" i="0" lang="ru" sz="144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Few Parameters</a:t>
            </a:r>
            <a:endParaRPr b="0" i="0" sz="1449" u="none" cap="none" strike="noStrike"/>
          </a:p>
        </p:txBody>
      </p:sp>
      <p:sp>
        <p:nvSpPr>
          <p:cNvPr id="191" name="Google Shape;191;p21"/>
          <p:cNvSpPr/>
          <p:nvPr/>
        </p:nvSpPr>
        <p:spPr>
          <a:xfrm>
            <a:off x="242957" y="1771083"/>
            <a:ext cx="258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55"/>
              <a:buFont typeface="Inter"/>
              <a:buNone/>
            </a:pPr>
            <a:r>
              <a:rPr b="0" i="0" lang="ru" sz="95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Easy to set up and deploy; the primary focus is on the "Number of Loops" parameter.</a:t>
            </a:r>
            <a:endParaRPr b="0" i="0" sz="955" u="none" cap="none" strike="noStrike"/>
          </a:p>
        </p:txBody>
      </p:sp>
      <p:sp>
        <p:nvSpPr>
          <p:cNvPr id="192" name="Google Shape;192;p21"/>
          <p:cNvSpPr/>
          <p:nvPr/>
        </p:nvSpPr>
        <p:spPr>
          <a:xfrm>
            <a:off x="3082394" y="849050"/>
            <a:ext cx="2844300" cy="1442100"/>
          </a:xfrm>
          <a:prstGeom prst="roundRect">
            <a:avLst>
              <a:gd fmla="val 3573" name="adj"/>
            </a:avLst>
          </a:prstGeom>
          <a:solidFill>
            <a:srgbClr val="DADBF1"/>
          </a:solidFill>
          <a:ln cap="flat" cmpd="sng" w="62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1"/>
          <p:cNvSpPr/>
          <p:nvPr/>
        </p:nvSpPr>
        <p:spPr>
          <a:xfrm>
            <a:off x="3210079" y="976735"/>
            <a:ext cx="368100" cy="368100"/>
          </a:xfrm>
          <a:prstGeom prst="roundRect">
            <a:avLst>
              <a:gd fmla="val 1636317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4" name="Google Shape;19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1255" y="1077912"/>
            <a:ext cx="165646" cy="16564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1"/>
          <p:cNvSpPr/>
          <p:nvPr/>
        </p:nvSpPr>
        <p:spPr>
          <a:xfrm>
            <a:off x="3210079" y="1467477"/>
            <a:ext cx="18405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49"/>
              <a:buFont typeface="Inter"/>
              <a:buNone/>
            </a:pPr>
            <a:r>
              <a:rPr b="1" i="0" lang="ru" sz="144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Controlled Cost</a:t>
            </a:r>
            <a:endParaRPr b="0" i="0" sz="1449" u="none" cap="none" strike="noStrike"/>
          </a:p>
        </p:txBody>
      </p:sp>
      <p:sp>
        <p:nvSpPr>
          <p:cNvPr id="196" name="Google Shape;196;p21"/>
          <p:cNvSpPr/>
          <p:nvPr/>
        </p:nvSpPr>
        <p:spPr>
          <a:xfrm>
            <a:off x="3210079" y="1771083"/>
            <a:ext cx="258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55"/>
              <a:buFont typeface="Inter"/>
              <a:buNone/>
            </a:pPr>
            <a:r>
              <a:rPr b="0" i="0" lang="ru" sz="95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Computational budget is defined upfront, providing predictable execution times.</a:t>
            </a:r>
            <a:endParaRPr b="0" i="0" sz="955" u="none" cap="none" strike="noStrike"/>
          </a:p>
        </p:txBody>
      </p:sp>
      <p:sp>
        <p:nvSpPr>
          <p:cNvPr id="197" name="Google Shape;197;p21"/>
          <p:cNvSpPr/>
          <p:nvPr/>
        </p:nvSpPr>
        <p:spPr>
          <a:xfrm>
            <a:off x="6049516" y="849050"/>
            <a:ext cx="2844300" cy="1442100"/>
          </a:xfrm>
          <a:prstGeom prst="roundRect">
            <a:avLst>
              <a:gd fmla="val 3573" name="adj"/>
            </a:avLst>
          </a:prstGeom>
          <a:solidFill>
            <a:srgbClr val="DADBF1"/>
          </a:solidFill>
          <a:ln cap="flat" cmpd="sng" w="62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177201" y="976735"/>
            <a:ext cx="368100" cy="368100"/>
          </a:xfrm>
          <a:prstGeom prst="roundRect">
            <a:avLst>
              <a:gd fmla="val 1636317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9" name="Google Shape;19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8377" y="1077912"/>
            <a:ext cx="165646" cy="16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6177201" y="1467477"/>
            <a:ext cx="18405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49"/>
              <a:buFont typeface="Inter"/>
              <a:buNone/>
            </a:pPr>
            <a:r>
              <a:rPr b="1" i="0" lang="ru" sz="144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Fast Convergence</a:t>
            </a:r>
            <a:endParaRPr b="0" i="0" sz="1449" u="none" cap="none" strike="noStrike"/>
          </a:p>
        </p:txBody>
      </p:sp>
      <p:sp>
        <p:nvSpPr>
          <p:cNvPr id="201" name="Google Shape;201;p21"/>
          <p:cNvSpPr/>
          <p:nvPr/>
        </p:nvSpPr>
        <p:spPr>
          <a:xfrm>
            <a:off x="6177201" y="1771083"/>
            <a:ext cx="2589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55"/>
              <a:buFont typeface="Inter"/>
              <a:buNone/>
            </a:pPr>
            <a:r>
              <a:rPr b="0" i="0" lang="ru" sz="95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Reaches high-quality solutions in fewer iterations compared to many alternatives.</a:t>
            </a:r>
            <a:endParaRPr b="0" i="0" sz="955" u="none" cap="none" strike="noStrike"/>
          </a:p>
        </p:txBody>
      </p:sp>
      <p:sp>
        <p:nvSpPr>
          <p:cNvPr id="202" name="Google Shape;202;p21"/>
          <p:cNvSpPr/>
          <p:nvPr/>
        </p:nvSpPr>
        <p:spPr>
          <a:xfrm>
            <a:off x="115271" y="2413902"/>
            <a:ext cx="4327800" cy="1442100"/>
          </a:xfrm>
          <a:prstGeom prst="roundRect">
            <a:avLst>
              <a:gd fmla="val 3573" name="adj"/>
            </a:avLst>
          </a:prstGeom>
          <a:solidFill>
            <a:srgbClr val="DADBF1"/>
          </a:solidFill>
          <a:ln cap="flat" cmpd="sng" w="62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/>
          <p:nvPr/>
        </p:nvSpPr>
        <p:spPr>
          <a:xfrm>
            <a:off x="242957" y="2541588"/>
            <a:ext cx="368100" cy="368100"/>
          </a:xfrm>
          <a:prstGeom prst="roundRect">
            <a:avLst>
              <a:gd fmla="val 1636317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4" name="Google Shape;204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4133" y="2642764"/>
            <a:ext cx="165646" cy="16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/>
          <p:nvPr/>
        </p:nvSpPr>
        <p:spPr>
          <a:xfrm>
            <a:off x="242957" y="3032330"/>
            <a:ext cx="18405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49"/>
              <a:buFont typeface="Inter"/>
              <a:buNone/>
            </a:pPr>
            <a:r>
              <a:rPr b="1" i="0" lang="ru" sz="144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High Accuracy</a:t>
            </a:r>
            <a:endParaRPr b="0" i="0" sz="1449" u="none" cap="none" strike="noStrike"/>
          </a:p>
        </p:txBody>
      </p:sp>
      <p:sp>
        <p:nvSpPr>
          <p:cNvPr id="206" name="Google Shape;206;p21"/>
          <p:cNvSpPr/>
          <p:nvPr/>
        </p:nvSpPr>
        <p:spPr>
          <a:xfrm>
            <a:off x="242957" y="3335936"/>
            <a:ext cx="40725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55"/>
              <a:buFont typeface="Inter"/>
              <a:buNone/>
            </a:pPr>
            <a:r>
              <a:rPr b="0" i="0" lang="ru" sz="95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Consistently finds optimal or significantly improved designs.</a:t>
            </a:r>
            <a:endParaRPr b="0" i="0" sz="955" u="none" cap="none" strike="noStrike"/>
          </a:p>
        </p:txBody>
      </p:sp>
      <p:sp>
        <p:nvSpPr>
          <p:cNvPr id="207" name="Google Shape;207;p21"/>
          <p:cNvSpPr/>
          <p:nvPr/>
        </p:nvSpPr>
        <p:spPr>
          <a:xfrm>
            <a:off x="4565915" y="2413902"/>
            <a:ext cx="4328100" cy="1442100"/>
          </a:xfrm>
          <a:prstGeom prst="roundRect">
            <a:avLst>
              <a:gd fmla="val 3573" name="adj"/>
            </a:avLst>
          </a:prstGeom>
          <a:solidFill>
            <a:srgbClr val="DADBF1"/>
          </a:solidFill>
          <a:ln cap="flat" cmpd="sng" w="627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4693601" y="2541588"/>
            <a:ext cx="368100" cy="368100"/>
          </a:xfrm>
          <a:prstGeom prst="roundRect">
            <a:avLst>
              <a:gd fmla="val 16363171" name="adj"/>
            </a:avLst>
          </a:prstGeom>
          <a:solidFill>
            <a:srgbClr val="4950BC"/>
          </a:solidFill>
          <a:ln>
            <a:noFill/>
          </a:ln>
        </p:spPr>
        <p:txBody>
          <a:bodyPr anchorCtr="0" anchor="ctr" bIns="60225" lIns="60225" spcFirstLastPara="1" rIns="60225" wrap="square" tIns="602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9" name="Google Shape;209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94777" y="2642764"/>
            <a:ext cx="165646" cy="16564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1"/>
          <p:cNvSpPr/>
          <p:nvPr/>
        </p:nvSpPr>
        <p:spPr>
          <a:xfrm>
            <a:off x="4693601" y="3032330"/>
            <a:ext cx="18405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49"/>
              <a:buFont typeface="Inter"/>
              <a:buNone/>
            </a:pPr>
            <a:r>
              <a:rPr b="1" i="0" lang="ru" sz="1449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Versatile</a:t>
            </a:r>
            <a:endParaRPr b="0" i="0" sz="1449" u="none" cap="none" strike="noStrike"/>
          </a:p>
        </p:txBody>
      </p:sp>
      <p:sp>
        <p:nvSpPr>
          <p:cNvPr id="211" name="Google Shape;211;p21"/>
          <p:cNvSpPr/>
          <p:nvPr/>
        </p:nvSpPr>
        <p:spPr>
          <a:xfrm>
            <a:off x="4693601" y="3335936"/>
            <a:ext cx="4072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55"/>
              <a:buFont typeface="Inter"/>
              <a:buNone/>
            </a:pPr>
            <a:r>
              <a:rPr b="0" i="0" lang="ru" sz="95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Effective on both discrete problems (e.g., section selection) and continuous optimization challenges.</a:t>
            </a:r>
            <a:endParaRPr b="0" i="0" sz="955" u="none" cap="none" strike="noStrike"/>
          </a:p>
        </p:txBody>
      </p:sp>
      <p:sp>
        <p:nvSpPr>
          <p:cNvPr id="212" name="Google Shape;212;p21"/>
          <p:cNvSpPr/>
          <p:nvPr/>
        </p:nvSpPr>
        <p:spPr>
          <a:xfrm>
            <a:off x="115276" y="4040092"/>
            <a:ext cx="3021300" cy="2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9"/>
              <a:buFont typeface="Inter"/>
              <a:buNone/>
            </a:pPr>
            <a:r>
              <a:rPr b="1" i="0" lang="ru" sz="1449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Proven Against Other</a:t>
            </a:r>
            <a:r>
              <a:rPr b="1" lang="ru" sz="1449">
                <a:latin typeface="Inter"/>
                <a:ea typeface="Inter"/>
                <a:cs typeface="Inter"/>
                <a:sym typeface="Inter"/>
              </a:rPr>
              <a:t> </a:t>
            </a:r>
            <a:r>
              <a:rPr b="1" i="0" lang="ru" sz="1449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Algorithms</a:t>
            </a:r>
            <a:endParaRPr b="0" i="0" sz="1449" u="none" cap="none" strike="noStrike"/>
          </a:p>
        </p:txBody>
      </p:sp>
      <p:sp>
        <p:nvSpPr>
          <p:cNvPr id="213" name="Google Shape;213;p21"/>
          <p:cNvSpPr/>
          <p:nvPr/>
        </p:nvSpPr>
        <p:spPr>
          <a:xfrm>
            <a:off x="115271" y="4454125"/>
            <a:ext cx="8778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62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955"/>
              <a:buFont typeface="Inter"/>
              <a:buNone/>
            </a:pPr>
            <a:r>
              <a:rPr b="0" i="0" lang="ru" sz="95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Dolphin Echolocation consistently </a:t>
            </a:r>
            <a:r>
              <a:rPr b="1" i="0" lang="ru" sz="95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outperformed or matched</a:t>
            </a:r>
            <a:r>
              <a:rPr b="0" i="0" lang="ru" sz="955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a wide array of established meta-heuristics in structural optimization benchmarks, including: GA, PSO, ACO, HS, SA, CSS, ICA, ABC, and many others.</a:t>
            </a:r>
            <a:endParaRPr b="0" i="0" sz="955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